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5"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38A130-59B7-464E-AB63-2ADC0F145502}" type="datetimeFigureOut">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2707266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8A130-59B7-464E-AB63-2ADC0F145502}" type="datetimeFigureOut">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290539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8A130-59B7-464E-AB63-2ADC0F145502}" type="datetimeFigureOut">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108145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38A130-59B7-464E-AB63-2ADC0F145502}" type="datetimeFigureOut">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533163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38A130-59B7-464E-AB63-2ADC0F145502}" type="datetimeFigureOut">
              <a:rPr lang="en-IN" smtClean="0"/>
              <a:t>30-03-2019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2089673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38A130-59B7-464E-AB63-2ADC0F145502}" type="datetimeFigureOut">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320323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38A130-59B7-464E-AB63-2ADC0F145502}" type="datetimeFigureOut">
              <a:rPr lang="en-IN" smtClean="0"/>
              <a:t>30-03-2019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1118393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38A130-59B7-464E-AB63-2ADC0F145502}" type="datetimeFigureOut">
              <a:rPr lang="en-IN" smtClean="0"/>
              <a:t>30-03-2019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795347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8A130-59B7-464E-AB63-2ADC0F145502}" type="datetimeFigureOut">
              <a:rPr lang="en-IN" smtClean="0"/>
              <a:t>30-03-2019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325059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38A130-59B7-464E-AB63-2ADC0F145502}" type="datetimeFigureOut">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66545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38A130-59B7-464E-AB63-2ADC0F145502}" type="datetimeFigureOut">
              <a:rPr lang="en-IN" smtClean="0"/>
              <a:t>30-03-2019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45A21C-A07E-443A-9CE1-55387AC6D2F6}" type="slidenum">
              <a:rPr lang="en-IN" smtClean="0"/>
              <a:t>‹#›</a:t>
            </a:fld>
            <a:endParaRPr lang="en-IN"/>
          </a:p>
        </p:txBody>
      </p:sp>
    </p:spTree>
    <p:extLst>
      <p:ext uri="{BB962C8B-B14F-4D97-AF65-F5344CB8AC3E}">
        <p14:creationId xmlns:p14="http://schemas.microsoft.com/office/powerpoint/2010/main" val="202638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8A130-59B7-464E-AB63-2ADC0F145502}" type="datetimeFigureOut">
              <a:rPr lang="en-IN" smtClean="0"/>
              <a:t>30-03-2019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5A21C-A07E-443A-9CE1-55387AC6D2F6}" type="slidenum">
              <a:rPr lang="en-IN" smtClean="0"/>
              <a:t>‹#›</a:t>
            </a:fld>
            <a:endParaRPr lang="en-IN"/>
          </a:p>
        </p:txBody>
      </p:sp>
    </p:spTree>
    <p:extLst>
      <p:ext uri="{BB962C8B-B14F-4D97-AF65-F5344CB8AC3E}">
        <p14:creationId xmlns:p14="http://schemas.microsoft.com/office/powerpoint/2010/main" val="3765960408"/>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oronto_Harbour" TargetMode="External"/><Relationship Id="rId2" Type="http://schemas.openxmlformats.org/officeDocument/2006/relationships/hyperlink" Target="https://en.wikipedia.org/wiki/Queen_Street_West" TargetMode="External"/><Relationship Id="rId1" Type="http://schemas.openxmlformats.org/officeDocument/2006/relationships/slideLayout" Target="../slideLayouts/slideLayout2.xml"/><Relationship Id="rId4" Type="http://schemas.openxmlformats.org/officeDocument/2006/relationships/hyperlink" Target="https://en.wikipedia.org/wiki/Wall_Stre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EEF6-A178-4145-BC6C-6C46F1474937}"/>
              </a:ext>
            </a:extLst>
          </p:cNvPr>
          <p:cNvSpPr>
            <a:spLocks noGrp="1"/>
          </p:cNvSpPr>
          <p:nvPr>
            <p:ph type="ctrTitle"/>
          </p:nvPr>
        </p:nvSpPr>
        <p:spPr/>
        <p:txBody>
          <a:bodyPr/>
          <a:lstStyle/>
          <a:p>
            <a:r>
              <a:rPr lang="en-IN" b="1">
                <a:solidFill>
                  <a:schemeClr val="accent1">
                    <a:lumMod val="75000"/>
                  </a:schemeClr>
                </a:solidFill>
                <a:latin typeface="Arial" panose="020B0604020202020204" pitchFamily="34" charset="0"/>
                <a:cs typeface="Arial" panose="020B0604020202020204" pitchFamily="34" charset="0"/>
              </a:rPr>
              <a:t>Analysis of Restaurants in Toronto, Ontario.</a:t>
            </a:r>
            <a:endParaRPr lang="en-IN" b="1" dirty="0">
              <a:solidFill>
                <a:schemeClr val="accent1">
                  <a:lumMod val="75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FBF409AC-8E6C-483A-A457-21AF624FAB83}"/>
              </a:ext>
            </a:extLst>
          </p:cNvPr>
          <p:cNvSpPr>
            <a:spLocks noGrp="1"/>
          </p:cNvSpPr>
          <p:nvPr>
            <p:ph type="subTitle" idx="1"/>
          </p:nvPr>
        </p:nvSpPr>
        <p:spPr/>
        <p:txBody>
          <a:bodyPr>
            <a:normAutofit/>
          </a:bodyPr>
          <a:lstStyle/>
          <a:p>
            <a:r>
              <a:rPr lang="en-IN" sz="3200" dirty="0">
                <a:solidFill>
                  <a:schemeClr val="tx1">
                    <a:lumMod val="75000"/>
                    <a:lumOff val="25000"/>
                  </a:schemeClr>
                </a:solidFill>
                <a:latin typeface="Arial" panose="020B0604020202020204" pitchFamily="34" charset="0"/>
                <a:cs typeface="Arial" panose="020B0604020202020204" pitchFamily="34" charset="0"/>
              </a:rPr>
              <a:t>A detailed analysis of setting up a new restaurant in Toronto.</a:t>
            </a:r>
          </a:p>
        </p:txBody>
      </p:sp>
    </p:spTree>
    <p:extLst>
      <p:ext uri="{BB962C8B-B14F-4D97-AF65-F5344CB8AC3E}">
        <p14:creationId xmlns:p14="http://schemas.microsoft.com/office/powerpoint/2010/main" val="1080521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20F6-C6A1-4DF9-9EFA-665D6D5AB6D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chemeClr val="accent1"/>
                </a:solidFill>
              </a:rPr>
              <a:t>Recommended localities. Toronto, Ontario.</a:t>
            </a:r>
            <a:endParaRPr lang="en-US" sz="5000" dirty="0">
              <a:solidFill>
                <a:schemeClr val="accent1"/>
              </a:solidFill>
            </a:endParaRPr>
          </a:p>
        </p:txBody>
      </p:sp>
      <p:pic>
        <p:nvPicPr>
          <p:cNvPr id="51" name="Content Placeholder 6">
            <a:extLst>
              <a:ext uri="{FF2B5EF4-FFF2-40B4-BE49-F238E27FC236}">
                <a16:creationId xmlns:a16="http://schemas.microsoft.com/office/drawing/2014/main" id="{CC0F2D5E-BFAF-45B5-834D-AFFB510F1C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687572" y="2426818"/>
            <a:ext cx="2743907" cy="3997637"/>
          </a:xfrm>
          <a:prstGeom prst="rect">
            <a:avLst/>
          </a:prstGeom>
          <a:noFill/>
        </p:spPr>
      </p:pic>
      <p:pic>
        <p:nvPicPr>
          <p:cNvPr id="8" name="Picture 7">
            <a:extLst>
              <a:ext uri="{FF2B5EF4-FFF2-40B4-BE49-F238E27FC236}">
                <a16:creationId xmlns:a16="http://schemas.microsoft.com/office/drawing/2014/main" id="{071C2C66-37CA-4553-89FC-F9A22EA65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232" y="2426818"/>
            <a:ext cx="4675598" cy="3997637"/>
          </a:xfrm>
          <a:prstGeom prst="rect">
            <a:avLst/>
          </a:prstGeom>
        </p:spPr>
      </p:pic>
    </p:spTree>
    <p:extLst>
      <p:ext uri="{BB962C8B-B14F-4D97-AF65-F5344CB8AC3E}">
        <p14:creationId xmlns:p14="http://schemas.microsoft.com/office/powerpoint/2010/main" val="815033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11A2-D1DA-4B47-8F69-5E7907E45B93}"/>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Conclusion</a:t>
            </a:r>
          </a:p>
        </p:txBody>
      </p:sp>
      <p:sp>
        <p:nvSpPr>
          <p:cNvPr id="3" name="Content Placeholder 2">
            <a:extLst>
              <a:ext uri="{FF2B5EF4-FFF2-40B4-BE49-F238E27FC236}">
                <a16:creationId xmlns:a16="http://schemas.microsoft.com/office/drawing/2014/main" id="{C276CF0A-58A4-4A86-BCD8-E9EA04567F73}"/>
              </a:ext>
            </a:extLst>
          </p:cNvPr>
          <p:cNvSpPr>
            <a:spLocks noGrp="1"/>
          </p:cNvSpPr>
          <p:nvPr>
            <p:ph idx="1"/>
          </p:nvPr>
        </p:nvSpPr>
        <p:spPr>
          <a:xfrm>
            <a:off x="4976031" y="963877"/>
            <a:ext cx="6377769" cy="4930246"/>
          </a:xfrm>
        </p:spPr>
        <p:txBody>
          <a:bodyPr anchor="ctr">
            <a:normAutofit/>
          </a:bodyPr>
          <a:lstStyle/>
          <a:p>
            <a:pPr marL="0" indent="0">
              <a:buNone/>
            </a:pPr>
            <a:endParaRPr lang="en-US" sz="2400"/>
          </a:p>
          <a:p>
            <a:pPr marL="0" indent="0">
              <a:buNone/>
            </a:pPr>
            <a:endParaRPr lang="en-US" sz="2400"/>
          </a:p>
          <a:p>
            <a:pPr marL="0" indent="0">
              <a:buNone/>
            </a:pPr>
            <a:r>
              <a:rPr lang="en-US" sz="2400"/>
              <a:t>In this project I aimed to analyze the best spot to open a restaurant in Toronto, Ontario. For this I considered various datasets that were all available online. Using weighted means approach I came to a conclusion that “Central Bay Street” is best the neighborhood to set up a restaurant as it would receive maximum number of footfall.</a:t>
            </a:r>
            <a:endParaRPr lang="en-IN" sz="2400"/>
          </a:p>
          <a:p>
            <a:endParaRPr lang="en-IN" sz="2400"/>
          </a:p>
        </p:txBody>
      </p:sp>
    </p:spTree>
    <p:extLst>
      <p:ext uri="{BB962C8B-B14F-4D97-AF65-F5344CB8AC3E}">
        <p14:creationId xmlns:p14="http://schemas.microsoft.com/office/powerpoint/2010/main" val="358977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C26CB-5D76-4B3A-AD7A-A4BA92FC72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99954F-A7CB-492F-B620-0DBD01FD9AB5}"/>
              </a:ext>
            </a:extLst>
          </p:cNvPr>
          <p:cNvSpPr>
            <a:spLocks noGrp="1"/>
          </p:cNvSpPr>
          <p:nvPr>
            <p:ph idx="4294967295"/>
          </p:nvPr>
        </p:nvSpPr>
        <p:spPr>
          <a:xfrm>
            <a:off x="0" y="1825625"/>
            <a:ext cx="10515600" cy="4351338"/>
          </a:xfrm>
        </p:spPr>
        <p:txBody>
          <a:bodyPr>
            <a:normAutofit/>
          </a:bodyPr>
          <a:lstStyle/>
          <a:p>
            <a:pPr marL="0" indent="0">
              <a:buNone/>
            </a:pPr>
            <a:r>
              <a:rPr lang="en-IN" sz="9600" dirty="0">
                <a:solidFill>
                  <a:schemeClr val="accent1"/>
                </a:solidFill>
              </a:rPr>
              <a:t>    THANK YOU</a:t>
            </a:r>
          </a:p>
          <a:p>
            <a:pPr marL="0" indent="0" algn="ctr">
              <a:buNone/>
            </a:pPr>
            <a:r>
              <a:rPr lang="en-IN" sz="9600" dirty="0">
                <a:solidFill>
                  <a:schemeClr val="accent1"/>
                </a:solidFill>
              </a:rPr>
              <a:t>      -KEVIN PANT</a:t>
            </a:r>
          </a:p>
        </p:txBody>
      </p:sp>
    </p:spTree>
    <p:extLst>
      <p:ext uri="{BB962C8B-B14F-4D97-AF65-F5344CB8AC3E}">
        <p14:creationId xmlns:p14="http://schemas.microsoft.com/office/powerpoint/2010/main" val="181240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8EB1-C634-4246-8C51-94459009842B}"/>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Introduction and Business Plan</a:t>
            </a:r>
          </a:p>
        </p:txBody>
      </p:sp>
      <p:sp>
        <p:nvSpPr>
          <p:cNvPr id="3" name="Content Placeholder 2">
            <a:extLst>
              <a:ext uri="{FF2B5EF4-FFF2-40B4-BE49-F238E27FC236}">
                <a16:creationId xmlns:a16="http://schemas.microsoft.com/office/drawing/2014/main" id="{82E901D4-806F-4B90-9FC3-2FAC6B29589C}"/>
              </a:ext>
            </a:extLst>
          </p:cNvPr>
          <p:cNvSpPr>
            <a:spLocks noGrp="1"/>
          </p:cNvSpPr>
          <p:nvPr>
            <p:ph idx="1"/>
          </p:nvPr>
        </p:nvSpPr>
        <p:spPr>
          <a:xfrm>
            <a:off x="4976031" y="963877"/>
            <a:ext cx="6377769" cy="4930246"/>
          </a:xfrm>
        </p:spPr>
        <p:txBody>
          <a:bodyPr anchor="ctr">
            <a:normAutofit/>
          </a:bodyPr>
          <a:lstStyle/>
          <a:p>
            <a:pPr marL="0" indent="0">
              <a:buNone/>
            </a:pPr>
            <a:r>
              <a:rPr lang="en-IN" sz="1700"/>
              <a:t>A client wants to open a restaurant in the city on Torento, Ontario and has approached me to narrow down a locality in which he needs to set up his Business.</a:t>
            </a:r>
          </a:p>
          <a:p>
            <a:pPr marL="0" indent="0">
              <a:buNone/>
            </a:pPr>
            <a:r>
              <a:rPr lang="en-IN" sz="1700"/>
              <a:t>Our main </a:t>
            </a:r>
            <a:r>
              <a:rPr lang="en-IN" sz="1700" i="1"/>
              <a:t>Business Problem</a:t>
            </a:r>
            <a:r>
              <a:rPr lang="en-IN" sz="1700"/>
              <a:t> is that of choosing the right location. For us to choose the right location we will be needing information regarding various neighbourhoods of Toronto. Choosing the right location implies setting up shop where "Competition" is relatively less and footfall is relatively more. So our focus should be setting up shop in an area which has the following attributes :</a:t>
            </a:r>
          </a:p>
          <a:p>
            <a:pPr lvl="0"/>
            <a:r>
              <a:rPr lang="en-US" sz="1700"/>
              <a:t>Locality where there are relatively less number of Restaurants.</a:t>
            </a:r>
            <a:endParaRPr lang="en-IN" sz="1700"/>
          </a:p>
          <a:p>
            <a:pPr lvl="0"/>
            <a:r>
              <a:rPr lang="en-US" sz="1700"/>
              <a:t>Locality close to Colleges, Schools and Work Places(Offices) as our main footfall will come from Students and Office personnel. </a:t>
            </a:r>
            <a:endParaRPr lang="en-IN" sz="1700"/>
          </a:p>
          <a:p>
            <a:r>
              <a:rPr lang="en-IN" sz="1700"/>
              <a:t>In order to maximize profitability you have got to find the right </a:t>
            </a:r>
            <a:r>
              <a:rPr lang="en-IN" sz="1700" i="1"/>
              <a:t>'Spot'</a:t>
            </a:r>
            <a:r>
              <a:rPr lang="en-IN" sz="1700"/>
              <a:t> and my project does exactly the same.</a:t>
            </a:r>
          </a:p>
        </p:txBody>
      </p:sp>
    </p:spTree>
    <p:extLst>
      <p:ext uri="{BB962C8B-B14F-4D97-AF65-F5344CB8AC3E}">
        <p14:creationId xmlns:p14="http://schemas.microsoft.com/office/powerpoint/2010/main" val="31099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C489-165B-4CB4-8F0A-B30B58CA5E6E}"/>
              </a:ext>
            </a:extLst>
          </p:cNvPr>
          <p:cNvSpPr>
            <a:spLocks noGrp="1"/>
          </p:cNvSpPr>
          <p:nvPr>
            <p:ph type="title"/>
          </p:nvPr>
        </p:nvSpPr>
        <p:spPr>
          <a:xfrm>
            <a:off x="904877" y="2415322"/>
            <a:ext cx="3451730" cy="2399869"/>
          </a:xfrm>
        </p:spPr>
        <p:txBody>
          <a:bodyPr>
            <a:normAutofit/>
          </a:bodyPr>
          <a:lstStyle/>
          <a:p>
            <a:pPr algn="ctr"/>
            <a:r>
              <a:rPr lang="en-IN" sz="4000">
                <a:solidFill>
                  <a:srgbClr val="FFFFFF"/>
                </a:solidFill>
              </a:rPr>
              <a:t>Data Sets.</a:t>
            </a:r>
          </a:p>
        </p:txBody>
      </p:sp>
      <p:sp>
        <p:nvSpPr>
          <p:cNvPr id="3" name="Content Placeholder 2">
            <a:extLst>
              <a:ext uri="{FF2B5EF4-FFF2-40B4-BE49-F238E27FC236}">
                <a16:creationId xmlns:a16="http://schemas.microsoft.com/office/drawing/2014/main" id="{E5EDEA57-BB5D-4C75-9089-F74AC9B842FB}"/>
              </a:ext>
            </a:extLst>
          </p:cNvPr>
          <p:cNvSpPr>
            <a:spLocks noGrp="1"/>
          </p:cNvSpPr>
          <p:nvPr>
            <p:ph idx="1"/>
          </p:nvPr>
        </p:nvSpPr>
        <p:spPr>
          <a:xfrm>
            <a:off x="5120640" y="804672"/>
            <a:ext cx="6281928" cy="5248656"/>
          </a:xfrm>
        </p:spPr>
        <p:txBody>
          <a:bodyPr anchor="ctr">
            <a:normAutofit/>
          </a:bodyPr>
          <a:lstStyle/>
          <a:p>
            <a:r>
              <a:rPr lang="en-IN" sz="1300">
                <a:latin typeface="Arial" panose="020B0604020202020204" pitchFamily="34" charset="0"/>
                <a:cs typeface="Arial" panose="020B0604020202020204" pitchFamily="34" charset="0"/>
              </a:rPr>
              <a:t>Localities of Toronto, Ontario from the Wikipedia  page: </a:t>
            </a:r>
            <a:r>
              <a:rPr lang="en-IN" sz="1300" u="sng">
                <a:latin typeface="Arial" panose="020B0604020202020204" pitchFamily="34" charset="0"/>
                <a:cs typeface="Arial" panose="020B0604020202020204" pitchFamily="34" charset="0"/>
                <a:hlinkClick r:id="rId2"/>
              </a:rPr>
              <a:t>https://en.wikipedia.org/wiki/List_of_postal_codes_of_Canada:_M</a:t>
            </a:r>
            <a:r>
              <a:rPr lang="en-IN" sz="1300">
                <a:latin typeface="Arial" panose="020B0604020202020204" pitchFamily="34" charset="0"/>
                <a:cs typeface="Arial" panose="020B0604020202020204" pitchFamily="34" charset="0"/>
              </a:rPr>
              <a:t>.</a:t>
            </a:r>
          </a:p>
          <a:p>
            <a:pPr marL="0" lvl="0" indent="0">
              <a:buNone/>
            </a:pPr>
            <a:r>
              <a:rPr lang="en-US" sz="1300">
                <a:latin typeface="Arial" panose="020B0604020202020204" pitchFamily="34" charset="0"/>
                <a:cs typeface="Arial" panose="020B0604020202020204" pitchFamily="34" charset="0"/>
              </a:rPr>
              <a:t>From the above wikipedia page I will extract relevant infornmation, particularly information regarding various Neighbourhoods, Boroughs and Postal Codes of the city of Toronto.</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Geographical coordinates of each postal code: </a:t>
            </a:r>
            <a:r>
              <a:rPr lang="en-IN" sz="1300" u="sng">
                <a:latin typeface="Arial" panose="020B0604020202020204" pitchFamily="34" charset="0"/>
                <a:cs typeface="Arial" panose="020B0604020202020204" pitchFamily="34" charset="0"/>
                <a:hlinkClick r:id="rId3"/>
              </a:rPr>
              <a:t>http://cocl.us/Geospatial_data</a:t>
            </a:r>
            <a:endParaRPr lang="en-IN" sz="1300" u="sng">
              <a:latin typeface="Arial" panose="020B0604020202020204" pitchFamily="34" charset="0"/>
              <a:cs typeface="Arial" panose="020B0604020202020204" pitchFamily="34" charset="0"/>
            </a:endParaRPr>
          </a:p>
          <a:p>
            <a:pPr marL="0" indent="0">
              <a:buNone/>
            </a:pPr>
            <a:r>
              <a:rPr lang="en-US" sz="1300">
                <a:latin typeface="Arial" panose="020B0604020202020204" pitchFamily="34" charset="0"/>
                <a:cs typeface="Arial" panose="020B0604020202020204" pitchFamily="34" charset="0"/>
              </a:rPr>
              <a:t>Data regarding the coordinates i.e. (latitude &amp; longitude) to the above Neighbourhoods of Toronto will be extracted from the above link.</a:t>
            </a:r>
            <a:endParaRPr lang="en-IN" sz="1300">
              <a:latin typeface="Arial" panose="020B0604020202020204" pitchFamily="34" charset="0"/>
              <a:cs typeface="Arial" panose="020B0604020202020204" pitchFamily="34" charset="0"/>
            </a:endParaRPr>
          </a:p>
          <a:p>
            <a:pPr marL="0" indent="0">
              <a:buNone/>
            </a:pPr>
            <a:br>
              <a:rPr lang="en-IN" sz="1300">
                <a:latin typeface="Arial" panose="020B0604020202020204" pitchFamily="34" charset="0"/>
                <a:cs typeface="Arial" panose="020B0604020202020204" pitchFamily="34" charset="0"/>
              </a:rPr>
            </a:br>
            <a:r>
              <a:rPr lang="en-IN" sz="1300">
                <a:latin typeface="Arial" panose="020B0604020202020204" pitchFamily="34" charset="0"/>
                <a:cs typeface="Arial" panose="020B0604020202020204" pitchFamily="34" charset="0"/>
              </a:rPr>
              <a:t>I will be using </a:t>
            </a:r>
            <a:r>
              <a:rPr lang="en-IN" sz="1300" b="1" u="sng">
                <a:latin typeface="Arial" panose="020B0604020202020204" pitchFamily="34" charset="0"/>
                <a:cs typeface="Arial" panose="020B0604020202020204" pitchFamily="34" charset="0"/>
              </a:rPr>
              <a:t>Foursquare</a:t>
            </a:r>
            <a:r>
              <a:rPr lang="en-IN" sz="1300">
                <a:latin typeface="Arial" panose="020B0604020202020204" pitchFamily="34" charset="0"/>
                <a:cs typeface="Arial" panose="020B0604020202020204" pitchFamily="34" charset="0"/>
              </a:rPr>
              <a:t> for the most important part of the project, that is collecting data regarding the location. (Location Data)</a:t>
            </a:r>
          </a:p>
          <a:p>
            <a:pPr marL="0" indent="0">
              <a:buNone/>
            </a:pPr>
            <a:r>
              <a:rPr lang="en-IN" sz="1300">
                <a:latin typeface="Arial" panose="020B0604020202020204" pitchFamily="34" charset="0"/>
                <a:cs typeface="Arial" panose="020B0604020202020204" pitchFamily="34" charset="0"/>
              </a:rPr>
              <a:t>Foresquare will help me find the following:</a:t>
            </a:r>
          </a:p>
          <a:p>
            <a:pPr lvl="0"/>
            <a:r>
              <a:rPr lang="en-US" sz="1300">
                <a:latin typeface="Arial" panose="020B0604020202020204" pitchFamily="34" charset="0"/>
                <a:cs typeface="Arial" panose="020B0604020202020204" pitchFamily="34" charset="0"/>
              </a:rPr>
              <a:t>Restaurants of nearby neighborhoods.</a:t>
            </a:r>
            <a:endParaRPr lang="en-IN" sz="1300">
              <a:latin typeface="Arial" panose="020B0604020202020204" pitchFamily="34" charset="0"/>
              <a:cs typeface="Arial" panose="020B0604020202020204" pitchFamily="34" charset="0"/>
            </a:endParaRPr>
          </a:p>
          <a:p>
            <a:pPr lvl="0"/>
            <a:r>
              <a:rPr lang="en-US" sz="1300">
                <a:latin typeface="Arial" panose="020B0604020202020204" pitchFamily="34" charset="0"/>
                <a:cs typeface="Arial" panose="020B0604020202020204" pitchFamily="34" charset="0"/>
              </a:rPr>
              <a:t>Office spaces of nearby neighborhoods.</a:t>
            </a:r>
            <a:endParaRPr lang="en-IN" sz="1300">
              <a:latin typeface="Arial" panose="020B0604020202020204" pitchFamily="34" charset="0"/>
              <a:cs typeface="Arial" panose="020B0604020202020204" pitchFamily="34" charset="0"/>
            </a:endParaRPr>
          </a:p>
          <a:p>
            <a:pPr lvl="0"/>
            <a:r>
              <a:rPr lang="en-US" sz="1300">
                <a:latin typeface="Arial" panose="020B0604020202020204" pitchFamily="34" charset="0"/>
                <a:cs typeface="Arial" panose="020B0604020202020204" pitchFamily="34" charset="0"/>
              </a:rPr>
              <a:t>Schools of nearby neighborhoods.</a:t>
            </a:r>
            <a:endParaRPr lang="en-IN" sz="1300">
              <a:latin typeface="Arial" panose="020B0604020202020204" pitchFamily="34" charset="0"/>
              <a:cs typeface="Arial" panose="020B0604020202020204" pitchFamily="34" charset="0"/>
            </a:endParaRPr>
          </a:p>
          <a:p>
            <a:pPr lvl="0"/>
            <a:r>
              <a:rPr lang="en-US" sz="1300">
                <a:latin typeface="Arial" panose="020B0604020202020204" pitchFamily="34" charset="0"/>
                <a:cs typeface="Arial" panose="020B0604020202020204" pitchFamily="34" charset="0"/>
              </a:rPr>
              <a:t>Colleges of nearby neighborhoods’.</a:t>
            </a:r>
            <a:endParaRPr lang="en-IN" sz="1300">
              <a:latin typeface="Arial" panose="020B0604020202020204" pitchFamily="34" charset="0"/>
              <a:cs typeface="Arial" panose="020B0604020202020204" pitchFamily="34" charset="0"/>
            </a:endParaRPr>
          </a:p>
          <a:p>
            <a:pPr marL="0" indent="0">
              <a:buNone/>
            </a:pPr>
            <a:r>
              <a:rPr lang="en-IN" sz="1300">
                <a:latin typeface="Arial" panose="020B0604020202020204" pitchFamily="34" charset="0"/>
                <a:cs typeface="Arial" panose="020B0604020202020204" pitchFamily="34" charset="0"/>
              </a:rPr>
              <a:t>Once we have all our data with us with the help of the Pandas library I will create a neat little Data Frame.</a:t>
            </a:r>
          </a:p>
          <a:p>
            <a:pPr marL="0" indent="0">
              <a:buNone/>
            </a:pPr>
            <a:r>
              <a:rPr lang="en-US" sz="1300">
                <a:latin typeface="Arial" panose="020B0604020202020204" pitchFamily="34" charset="0"/>
                <a:cs typeface="Arial" panose="020B0604020202020204" pitchFamily="34" charset="0"/>
              </a:rPr>
              <a:t>Leveraging the Data Frame at hand I will determine which neighborhood will be the most appropriate for my client to set up his restaurant.</a:t>
            </a:r>
            <a:endParaRPr lang="en-IN" sz="1300">
              <a:latin typeface="Arial" panose="020B0604020202020204" pitchFamily="34" charset="0"/>
              <a:cs typeface="Arial" panose="020B0604020202020204" pitchFamily="34" charset="0"/>
            </a:endParaRPr>
          </a:p>
          <a:p>
            <a:endParaRPr lang="en-IN" sz="13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904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1B45-B9E2-4BC3-AE15-0399C93DE406}"/>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Methodology</a:t>
            </a:r>
          </a:p>
        </p:txBody>
      </p:sp>
      <p:sp>
        <p:nvSpPr>
          <p:cNvPr id="3" name="Content Placeholder 2">
            <a:extLst>
              <a:ext uri="{FF2B5EF4-FFF2-40B4-BE49-F238E27FC236}">
                <a16:creationId xmlns:a16="http://schemas.microsoft.com/office/drawing/2014/main" id="{7C0E2A68-794A-4B69-994F-8F62D1A63FCA}"/>
              </a:ext>
            </a:extLst>
          </p:cNvPr>
          <p:cNvSpPr>
            <a:spLocks noGrp="1"/>
          </p:cNvSpPr>
          <p:nvPr>
            <p:ph idx="1"/>
          </p:nvPr>
        </p:nvSpPr>
        <p:spPr>
          <a:xfrm>
            <a:off x="4976031" y="963877"/>
            <a:ext cx="6377769" cy="4930246"/>
          </a:xfrm>
        </p:spPr>
        <p:txBody>
          <a:bodyPr anchor="ctr">
            <a:normAutofit/>
          </a:bodyPr>
          <a:lstStyle/>
          <a:p>
            <a:pPr marL="0" indent="0">
              <a:buNone/>
            </a:pPr>
            <a:r>
              <a:rPr lang="en-US" sz="1500" dirty="0"/>
              <a:t>For each neighborhood all the offices, schools, colleges and restaurants data have been collected from Foursquare.</a:t>
            </a:r>
            <a:endParaRPr lang="en-IN" sz="1500" dirty="0"/>
          </a:p>
          <a:p>
            <a:pPr marL="0" indent="0">
              <a:buNone/>
            </a:pPr>
            <a:r>
              <a:rPr lang="en-US" sz="1500" dirty="0"/>
              <a:t>Given these neighborhoods, I have calculated the sum of office, school, colleges and restaurants.</a:t>
            </a:r>
            <a:endParaRPr lang="en-IN" sz="1500" dirty="0"/>
          </a:p>
          <a:p>
            <a:pPr marL="0" indent="0">
              <a:buNone/>
            </a:pPr>
            <a:r>
              <a:rPr lang="en-US" sz="1500" dirty="0"/>
              <a:t>Now that we have four categories namely “Schools”, “Restaurants”, “Colleges”, and “Offices” a weight (penalty) has been assigned to each one of them. </a:t>
            </a:r>
            <a:endParaRPr lang="en-IN" sz="1500" dirty="0"/>
          </a:p>
          <a:p>
            <a:r>
              <a:rPr lang="en-US" sz="1500" dirty="0"/>
              <a:t>Restaurants have been assigned a weight of (-1), as I want to avoid locating my clients restaurant close to any other restaurant. </a:t>
            </a:r>
            <a:endParaRPr lang="en-IN" sz="1500" dirty="0"/>
          </a:p>
          <a:p>
            <a:r>
              <a:rPr lang="en-US" sz="1500" dirty="0"/>
              <a:t>Schools have been assigned a weight of (+1), as I consider students an average customers. </a:t>
            </a:r>
            <a:endParaRPr lang="en-IN" sz="1500" dirty="0"/>
          </a:p>
          <a:p>
            <a:r>
              <a:rPr lang="en-US" sz="1500" dirty="0"/>
              <a:t>Universities have been assigned a weight of (+1.5), because lets’ face it, college students are perpetually hungry. </a:t>
            </a:r>
            <a:endParaRPr lang="en-IN" sz="1500" dirty="0"/>
          </a:p>
          <a:p>
            <a:r>
              <a:rPr lang="en-US" sz="1500" dirty="0"/>
              <a:t>Offices have been assigned a weight of (+2), because I consider office employees my best customers.</a:t>
            </a:r>
            <a:endParaRPr lang="en-IN" sz="1500" dirty="0"/>
          </a:p>
          <a:p>
            <a:pPr marL="0" indent="0">
              <a:buNone/>
            </a:pPr>
            <a:r>
              <a:rPr lang="en-US" sz="1500" dirty="0"/>
              <a:t>Given the weights assigned to each category, a score was computed for each neighborhood  as the weighted sum of the number of venues in each of the four categories.</a:t>
            </a:r>
            <a:endParaRPr lang="en-IN" sz="1500" dirty="0"/>
          </a:p>
          <a:p>
            <a:endParaRPr lang="en-IN" sz="1500" dirty="0"/>
          </a:p>
        </p:txBody>
      </p:sp>
    </p:spTree>
    <p:extLst>
      <p:ext uri="{BB962C8B-B14F-4D97-AF65-F5344CB8AC3E}">
        <p14:creationId xmlns:p14="http://schemas.microsoft.com/office/powerpoint/2010/main" val="33640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20F6-C6A1-4DF9-9EFA-665D6D5AB6D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chemeClr val="accent1"/>
                </a:solidFill>
              </a:rPr>
              <a:t>Neighborhoods of Toronto, Ontario.</a:t>
            </a:r>
          </a:p>
        </p:txBody>
      </p:sp>
      <p:pic>
        <p:nvPicPr>
          <p:cNvPr id="30" name="Content Placeholder 4">
            <a:extLst>
              <a:ext uri="{FF2B5EF4-FFF2-40B4-BE49-F238E27FC236}">
                <a16:creationId xmlns:a16="http://schemas.microsoft.com/office/drawing/2014/main" id="{7A30906E-6D44-4B58-AED6-7442936D9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829781"/>
            <a:ext cx="5455917" cy="3191711"/>
          </a:xfrm>
          <a:prstGeom prst="rect">
            <a:avLst/>
          </a:prstGeom>
        </p:spPr>
      </p:pic>
      <p:pic>
        <p:nvPicPr>
          <p:cNvPr id="8" name="Picture 7">
            <a:extLst>
              <a:ext uri="{FF2B5EF4-FFF2-40B4-BE49-F238E27FC236}">
                <a16:creationId xmlns:a16="http://schemas.microsoft.com/office/drawing/2014/main" id="{91D83C6D-37A8-4795-AF6B-68BACEE66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627708"/>
            <a:ext cx="5455917" cy="1595856"/>
          </a:xfrm>
          <a:prstGeom prst="rect">
            <a:avLst/>
          </a:prstGeom>
        </p:spPr>
      </p:pic>
    </p:spTree>
    <p:extLst>
      <p:ext uri="{BB962C8B-B14F-4D97-AF65-F5344CB8AC3E}">
        <p14:creationId xmlns:p14="http://schemas.microsoft.com/office/powerpoint/2010/main" val="625781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20F6-C6A1-4DF9-9EFA-665D6D5AB6D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chemeClr val="accent1"/>
                </a:solidFill>
              </a:rPr>
              <a:t>High Schools of Toronto, Ontario.</a:t>
            </a:r>
          </a:p>
        </p:txBody>
      </p:sp>
      <p:pic>
        <p:nvPicPr>
          <p:cNvPr id="6" name="Content Placeholder 5">
            <a:extLst>
              <a:ext uri="{FF2B5EF4-FFF2-40B4-BE49-F238E27FC236}">
                <a16:creationId xmlns:a16="http://schemas.microsoft.com/office/drawing/2014/main" id="{0B33D241-5D68-44F8-96E1-84EA247ED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870700"/>
            <a:ext cx="5455917" cy="3109872"/>
          </a:xfrm>
          <a:prstGeom prst="rect">
            <a:avLst/>
          </a:prstGeom>
        </p:spPr>
      </p:pic>
      <p:pic>
        <p:nvPicPr>
          <p:cNvPr id="9" name="Picture 8">
            <a:extLst>
              <a:ext uri="{FF2B5EF4-FFF2-40B4-BE49-F238E27FC236}">
                <a16:creationId xmlns:a16="http://schemas.microsoft.com/office/drawing/2014/main" id="{DEF5FCA2-6EA9-41F8-9A20-41F6C31F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545870"/>
            <a:ext cx="5455917" cy="1759532"/>
          </a:xfrm>
          <a:prstGeom prst="rect">
            <a:avLst/>
          </a:prstGeom>
        </p:spPr>
      </p:pic>
    </p:spTree>
    <p:extLst>
      <p:ext uri="{BB962C8B-B14F-4D97-AF65-F5344CB8AC3E}">
        <p14:creationId xmlns:p14="http://schemas.microsoft.com/office/powerpoint/2010/main" val="208491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20F6-C6A1-4DF9-9EFA-665D6D5AB6D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chemeClr val="accent1"/>
                </a:solidFill>
              </a:rPr>
              <a:t>Universities of Toronto, Ontario.</a:t>
            </a:r>
          </a:p>
        </p:txBody>
      </p:sp>
      <p:pic>
        <p:nvPicPr>
          <p:cNvPr id="7" name="Content Placeholder 6">
            <a:extLst>
              <a:ext uri="{FF2B5EF4-FFF2-40B4-BE49-F238E27FC236}">
                <a16:creationId xmlns:a16="http://schemas.microsoft.com/office/drawing/2014/main" id="{9DBF12B0-7B1F-4244-B902-C8A6CEB98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938899"/>
            <a:ext cx="5455917" cy="2973474"/>
          </a:xfrm>
          <a:prstGeom prst="rect">
            <a:avLst/>
          </a:prstGeom>
        </p:spPr>
      </p:pic>
      <p:pic>
        <p:nvPicPr>
          <p:cNvPr id="10" name="Picture 9">
            <a:extLst>
              <a:ext uri="{FF2B5EF4-FFF2-40B4-BE49-F238E27FC236}">
                <a16:creationId xmlns:a16="http://schemas.microsoft.com/office/drawing/2014/main" id="{94F0D53A-4613-4E65-ACF6-7E6E1E742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354913"/>
            <a:ext cx="5455917" cy="2141447"/>
          </a:xfrm>
          <a:prstGeom prst="rect">
            <a:avLst/>
          </a:prstGeom>
        </p:spPr>
      </p:pic>
    </p:spTree>
    <p:extLst>
      <p:ext uri="{BB962C8B-B14F-4D97-AF65-F5344CB8AC3E}">
        <p14:creationId xmlns:p14="http://schemas.microsoft.com/office/powerpoint/2010/main" val="19310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20F6-C6A1-4DF9-9EFA-665D6D5AB6D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chemeClr val="accent1"/>
                </a:solidFill>
              </a:rPr>
              <a:t>Offices of Toronto, Ontario.</a:t>
            </a:r>
          </a:p>
        </p:txBody>
      </p:sp>
      <p:pic>
        <p:nvPicPr>
          <p:cNvPr id="6" name="Content Placeholder 5">
            <a:extLst>
              <a:ext uri="{FF2B5EF4-FFF2-40B4-BE49-F238E27FC236}">
                <a16:creationId xmlns:a16="http://schemas.microsoft.com/office/drawing/2014/main" id="{46CA377F-8A1C-4440-B4DE-DA4D9D229A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761582"/>
            <a:ext cx="5455917" cy="3328108"/>
          </a:xfrm>
          <a:prstGeom prst="rect">
            <a:avLst/>
          </a:prstGeom>
        </p:spPr>
      </p:pic>
      <p:pic>
        <p:nvPicPr>
          <p:cNvPr id="9" name="Picture 8">
            <a:extLst>
              <a:ext uri="{FF2B5EF4-FFF2-40B4-BE49-F238E27FC236}">
                <a16:creationId xmlns:a16="http://schemas.microsoft.com/office/drawing/2014/main" id="{9428B7F4-B33C-4CDA-91F0-C1D1357B2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484491"/>
            <a:ext cx="5455917" cy="1882290"/>
          </a:xfrm>
          <a:prstGeom prst="rect">
            <a:avLst/>
          </a:prstGeom>
        </p:spPr>
      </p:pic>
    </p:spTree>
    <p:extLst>
      <p:ext uri="{BB962C8B-B14F-4D97-AF65-F5344CB8AC3E}">
        <p14:creationId xmlns:p14="http://schemas.microsoft.com/office/powerpoint/2010/main" val="879072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4D3-DB56-4888-B80E-8E999C064716}"/>
              </a:ext>
            </a:extLst>
          </p:cNvPr>
          <p:cNvSpPr>
            <a:spLocks noGrp="1"/>
          </p:cNvSpPr>
          <p:nvPr>
            <p:ph type="title"/>
          </p:nvPr>
        </p:nvSpPr>
        <p:spPr>
          <a:xfrm>
            <a:off x="838200" y="963877"/>
            <a:ext cx="3494362" cy="4930246"/>
          </a:xfrm>
        </p:spPr>
        <p:txBody>
          <a:bodyPr>
            <a:normAutofit/>
          </a:bodyPr>
          <a:lstStyle/>
          <a:p>
            <a:pPr algn="r"/>
            <a:r>
              <a:rPr lang="en-IN" b="1" dirty="0">
                <a:solidFill>
                  <a:schemeClr val="accent1"/>
                </a:solidFill>
                <a:latin typeface="Arial Black" panose="020B0A04020102020204" pitchFamily="34" charset="0"/>
              </a:rPr>
              <a:t>Results</a:t>
            </a:r>
          </a:p>
        </p:txBody>
      </p:sp>
      <p:sp>
        <p:nvSpPr>
          <p:cNvPr id="3" name="Content Placeholder 2">
            <a:extLst>
              <a:ext uri="{FF2B5EF4-FFF2-40B4-BE49-F238E27FC236}">
                <a16:creationId xmlns:a16="http://schemas.microsoft.com/office/drawing/2014/main" id="{2BF2A4FC-25F9-4BC7-AC01-CDE872B596C8}"/>
              </a:ext>
            </a:extLst>
          </p:cNvPr>
          <p:cNvSpPr>
            <a:spLocks noGrp="1"/>
          </p:cNvSpPr>
          <p:nvPr>
            <p:ph idx="1"/>
          </p:nvPr>
        </p:nvSpPr>
        <p:spPr>
          <a:xfrm>
            <a:off x="4976030" y="320040"/>
            <a:ext cx="6760271" cy="6217920"/>
          </a:xfrm>
        </p:spPr>
        <p:txBody>
          <a:bodyPr anchor="ctr">
            <a:normAutofit/>
          </a:bodyPr>
          <a:lstStyle/>
          <a:p>
            <a:pPr marL="0" indent="0">
              <a:buNone/>
            </a:pPr>
            <a:r>
              <a:rPr lang="en-US" sz="1600" dirty="0">
                <a:latin typeface="Arial" panose="020B0604020202020204" pitchFamily="34" charset="0"/>
                <a:cs typeface="Arial" panose="020B0604020202020204" pitchFamily="34" charset="0"/>
              </a:rPr>
              <a:t>After our analysis we come to a conclusion that the neighborhood of “Central Bay Street” is the best location to set up a restaurant business as it is close in proximity to schools, colleges, universities and offices and with the highest score of 97.5.</a:t>
            </a:r>
            <a:endParaRPr lang="en-IN"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Setting up a restaurant in this neighborhood will surely maximize the number of customers rather than setting up a restaurant in some other neighborhood.</a:t>
            </a:r>
            <a:endParaRPr lang="en-IN"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“Bay Street” was originally known as Bear Street because of frequent bear sightings in the early history of Toronto. It was renamed Bay Street in 1797 from the fact that it connected Lot Street (present-day </a:t>
            </a:r>
            <a:r>
              <a:rPr lang="en-US" sz="1600" u="sng" dirty="0">
                <a:latin typeface="Arial" panose="020B0604020202020204" pitchFamily="34" charset="0"/>
                <a:cs typeface="Arial" panose="020B0604020202020204" pitchFamily="34" charset="0"/>
                <a:hlinkClick r:id="rId2" tooltip="Queen Street West"/>
              </a:rPr>
              <a:t>Queen Street West</a:t>
            </a:r>
            <a:r>
              <a:rPr lang="en-US" sz="1600" dirty="0">
                <a:latin typeface="Arial" panose="020B0604020202020204" pitchFamily="34" charset="0"/>
                <a:cs typeface="Arial" panose="020B0604020202020204" pitchFamily="34" charset="0"/>
              </a:rPr>
              <a:t>) to a bay at the </a:t>
            </a:r>
            <a:r>
              <a:rPr lang="en-US" sz="1600" u="sng" dirty="0">
                <a:latin typeface="Arial" panose="020B0604020202020204" pitchFamily="34" charset="0"/>
                <a:cs typeface="Arial" panose="020B0604020202020204" pitchFamily="34" charset="0"/>
                <a:hlinkClick r:id="rId3" tooltip="Toronto Harbour"/>
              </a:rPr>
              <a:t>Toronto </a:t>
            </a:r>
            <a:r>
              <a:rPr lang="en-US" sz="1600" u="sng" dirty="0" err="1">
                <a:latin typeface="Arial" panose="020B0604020202020204" pitchFamily="34" charset="0"/>
                <a:cs typeface="Arial" panose="020B0604020202020204" pitchFamily="34" charset="0"/>
                <a:hlinkClick r:id="rId3" tooltip="Toronto Harbour"/>
              </a:rPr>
              <a:t>Harbour</a:t>
            </a: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Bay Street is a major thoroughfare in Downtown Toronto, Ontario, Canada. It is frequently used as a metonym to refer to Toronto's Financial District and the Canadian financial sector as a whole, similar to </a:t>
            </a:r>
            <a:r>
              <a:rPr lang="en-US" sz="1600" u="sng" dirty="0">
                <a:latin typeface="Arial" panose="020B0604020202020204" pitchFamily="34" charset="0"/>
                <a:cs typeface="Arial" panose="020B0604020202020204" pitchFamily="34" charset="0"/>
                <a:hlinkClick r:id="rId4" tooltip="Wall Street"/>
              </a:rPr>
              <a:t>Wall Street</a:t>
            </a:r>
            <a:r>
              <a:rPr lang="en-US" sz="1600" dirty="0">
                <a:latin typeface="Arial" panose="020B0604020202020204" pitchFamily="34" charset="0"/>
                <a:cs typeface="Arial" panose="020B0604020202020204" pitchFamily="34" charset="0"/>
              </a:rPr>
              <a:t> in the United States.</a:t>
            </a:r>
            <a:endParaRPr lang="en-IN"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 have provided a snapshot of the top score of neighborhoods to set up a restaurant.</a:t>
            </a:r>
            <a:endParaRPr lang="en-IN"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Along with the snapshot of the best score I have provided a map that shows us the best location to set up our restaurant.</a:t>
            </a:r>
            <a:endParaRPr lang="en-IN"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the map, the “Blue marker” is the neighborhood that is most suitable to set up my clients restaurant.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82205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3</TotalTime>
  <Words>431</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Calibri Light</vt:lpstr>
      <vt:lpstr>Office Theme</vt:lpstr>
      <vt:lpstr>Analysis of Restaurants in Toronto, Ontario.</vt:lpstr>
      <vt:lpstr>Introduction and Business Plan</vt:lpstr>
      <vt:lpstr>Data Sets.</vt:lpstr>
      <vt:lpstr>Methodology</vt:lpstr>
      <vt:lpstr>Neighborhoods of Toronto, Ontario.</vt:lpstr>
      <vt:lpstr>High Schools of Toronto, Ontario.</vt:lpstr>
      <vt:lpstr>Universities of Toronto, Ontario.</vt:lpstr>
      <vt:lpstr>Offices of Toronto, Ontario.</vt:lpstr>
      <vt:lpstr>Results</vt:lpstr>
      <vt:lpstr>Recommended localities. Toronto, Ontario.</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Restaurants in Toronto, Ontario.</dc:title>
  <dc:creator>Kevin Pant</dc:creator>
  <cp:lastModifiedBy>Kevin Pant</cp:lastModifiedBy>
  <cp:revision>1</cp:revision>
  <dcterms:created xsi:type="dcterms:W3CDTF">2019-03-30T05:09:20Z</dcterms:created>
  <dcterms:modified xsi:type="dcterms:W3CDTF">2019-03-30T05:12:53Z</dcterms:modified>
</cp:coreProperties>
</file>